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Catamaran Bold" charset="1" panose="00000800000000000000"/>
      <p:regular r:id="rId22"/>
    </p:embeddedFont>
    <p:embeddedFont>
      <p:font typeface="Catamaran" charset="1" panose="00000500000000000000"/>
      <p:regular r:id="rId23"/>
    </p:embeddedFont>
    <p:embeddedFont>
      <p:font typeface="Times New Roman Bold" charset="1" panose="02020803070505020304"/>
      <p:regular r:id="rId24"/>
    </p:embeddedFont>
    <p:embeddedFont>
      <p:font typeface="Times New Roman" charset="1" panose="02020603050405020304"/>
      <p:regular r:id="rId25"/>
    </p:embeddedFont>
    <p:embeddedFont>
      <p:font typeface="Bryndan Write" charset="1" panose="02000503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7E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1100" y="11811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0000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742715" y="1642302"/>
            <a:ext cx="466043" cy="46604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D3E9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446794" y="1642302"/>
            <a:ext cx="466043" cy="46604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BA057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150874" y="1642302"/>
            <a:ext cx="466043" cy="46604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CA49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>
            <a:off x="7913760" y="4661383"/>
            <a:ext cx="8703156" cy="0"/>
          </a:xfrm>
          <a:prstGeom prst="line">
            <a:avLst/>
          </a:prstGeom>
          <a:ln cap="rnd" w="571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556802" y="2108345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7913760" y="5076825"/>
            <a:ext cx="8703156" cy="425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Catamaran Bold"/>
                <a:ea typeface="Catamaran Bold"/>
                <a:cs typeface="Catamaran Bold"/>
                <a:sym typeface="Catamaran Bold"/>
              </a:rPr>
              <a:t>Course:</a:t>
            </a:r>
            <a:r>
              <a:rPr lang="en-US" sz="3000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 Data Analytics / Statistics</a:t>
            </a:r>
          </a:p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Catamaran Bold"/>
                <a:ea typeface="Catamaran Bold"/>
                <a:cs typeface="Catamaran Bold"/>
                <a:sym typeface="Catamaran Bold"/>
              </a:rPr>
              <a:t>Dataset:</a:t>
            </a:r>
            <a:r>
              <a:rPr lang="en-US" sz="3000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 Sports training and Performance dataset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Catamaran Bold"/>
                <a:ea typeface="Catamaran Bold"/>
                <a:cs typeface="Catamaran Bold"/>
                <a:sym typeface="Catamaran Bold"/>
              </a:rPr>
              <a:t>Team Members: </a:t>
            </a:r>
            <a:r>
              <a:rPr lang="en-US" sz="3000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Aayush Nayak, Karan Bhatt, Nischya Lingthep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7913760" y="2409033"/>
            <a:ext cx="9345540" cy="177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Selection of Statistical Model and Hypotheses Development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7E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1100" y="11811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0000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742715" y="1642302"/>
            <a:ext cx="466043" cy="46604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7EC5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446794" y="1642302"/>
            <a:ext cx="466043" cy="46604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332C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150874" y="1642302"/>
            <a:ext cx="466043" cy="46604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BA057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1029578" y="2556702"/>
            <a:ext cx="5121296" cy="5302581"/>
          </a:xfrm>
          <a:custGeom>
            <a:avLst/>
            <a:gdLst/>
            <a:ahLst/>
            <a:cxnLst/>
            <a:rect r="r" b="b" t="t" l="l"/>
            <a:pathLst>
              <a:path h="5302581" w="5121296">
                <a:moveTo>
                  <a:pt x="0" y="0"/>
                </a:moveTo>
                <a:lnTo>
                  <a:pt x="5121296" y="0"/>
                </a:lnTo>
                <a:lnTo>
                  <a:pt x="5121296" y="5302581"/>
                </a:lnTo>
                <a:lnTo>
                  <a:pt x="0" y="53025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181100" y="1489902"/>
            <a:ext cx="12618640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Feature Selection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86696" y="2768596"/>
            <a:ext cx="8041728" cy="4760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Selected Features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Session_Duration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Distance_Covered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Technique_Score</a:t>
            </a:r>
          </a:p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Speed_Avg</a:t>
            </a:r>
          </a:p>
          <a:p>
            <a:pPr algn="l">
              <a:lnSpc>
                <a:spcPts val="3779"/>
              </a:lnSpc>
            </a:pPr>
            <a:r>
              <a:rPr lang="en-US" sz="2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Why These Features?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were positive correlations with the endurance in scatter plots.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performance levels were clear in boxesplots.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These aspects have significance in the sport science.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7E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1100" y="11811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0000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742715" y="1642302"/>
            <a:ext cx="466043" cy="46604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7EC5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446794" y="1642302"/>
            <a:ext cx="466043" cy="46604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332C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150874" y="1642302"/>
            <a:ext cx="466043" cy="46604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BA057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0955891" y="2835271"/>
            <a:ext cx="5194983" cy="5194983"/>
          </a:xfrm>
          <a:custGeom>
            <a:avLst/>
            <a:gdLst/>
            <a:ahLst/>
            <a:cxnLst/>
            <a:rect r="r" b="b" t="t" l="l"/>
            <a:pathLst>
              <a:path h="5194983" w="5194983">
                <a:moveTo>
                  <a:pt x="0" y="0"/>
                </a:moveTo>
                <a:lnTo>
                  <a:pt x="5194983" y="0"/>
                </a:lnTo>
                <a:lnTo>
                  <a:pt x="5194983" y="5194984"/>
                </a:lnTo>
                <a:lnTo>
                  <a:pt x="0" y="5194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181100" y="1489902"/>
            <a:ext cx="12618640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Hypothesis Development - Regression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86696" y="2768596"/>
            <a:ext cx="8041728" cy="5236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Hypothesis 1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Null Hypothesis (H0): Endurance_Score is not affected by the effect of Session_Duration.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Alternative Hypothesis (H1): When training is longer, Endurance_Score is better.</a:t>
            </a:r>
          </a:p>
          <a:p>
            <a:pPr algn="l">
              <a:lnSpc>
                <a:spcPts val="3779"/>
              </a:lnSpc>
            </a:pPr>
            <a:r>
              <a:rPr lang="en-US" sz="2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Hypothesis 2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H0: Technique_Score has no influence with the Endurance_Score.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H1: Endurance_Score is higher with Increased Technique skill.</a:t>
            </a:r>
          </a:p>
          <a:p>
            <a:pPr algn="l">
              <a:lnSpc>
                <a:spcPts val="3779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7E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1100" y="11811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0000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742715" y="1642302"/>
            <a:ext cx="466043" cy="46604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7EC5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446794" y="1642302"/>
            <a:ext cx="466043" cy="46604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332C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150874" y="1642302"/>
            <a:ext cx="466043" cy="46604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BA057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1102657" y="2835271"/>
            <a:ext cx="5281238" cy="5281238"/>
          </a:xfrm>
          <a:custGeom>
            <a:avLst/>
            <a:gdLst/>
            <a:ahLst/>
            <a:cxnLst/>
            <a:rect r="r" b="b" t="t" l="l"/>
            <a:pathLst>
              <a:path h="5281238" w="5281238">
                <a:moveTo>
                  <a:pt x="0" y="0"/>
                </a:moveTo>
                <a:lnTo>
                  <a:pt x="5281238" y="0"/>
                </a:lnTo>
                <a:lnTo>
                  <a:pt x="5281238" y="5281238"/>
                </a:lnTo>
                <a:lnTo>
                  <a:pt x="0" y="5281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181100" y="1489902"/>
            <a:ext cx="12618640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ANOVA Development of Hypothesis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86696" y="2768596"/>
            <a:ext cx="8041728" cy="4760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Hypothesis 3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H0: There is an equal mean training duration among performance levels.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H1: There is no difference in performance levels in terms of mean training time.</a:t>
            </a:r>
          </a:p>
          <a:p>
            <a:pPr algn="l">
              <a:lnSpc>
                <a:spcPts val="3779"/>
              </a:lnSpc>
            </a:pPr>
            <a:r>
              <a:rPr lang="en-US" sz="2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Explanation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Athletes with high performance are supposed to have longer hours in training as compared to low-performing ones.</a:t>
            </a:r>
          </a:p>
          <a:p>
            <a:pPr algn="l">
              <a:lnSpc>
                <a:spcPts val="3779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7E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1100" y="11811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0000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742715" y="1642302"/>
            <a:ext cx="466043" cy="46604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7EC5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446794" y="1642302"/>
            <a:ext cx="466043" cy="46604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332C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150874" y="1642302"/>
            <a:ext cx="466043" cy="46604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BA057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9702976" y="3311664"/>
            <a:ext cx="6447898" cy="4359895"/>
          </a:xfrm>
          <a:custGeom>
            <a:avLst/>
            <a:gdLst/>
            <a:ahLst/>
            <a:cxnLst/>
            <a:rect r="r" b="b" t="t" l="l"/>
            <a:pathLst>
              <a:path h="4359895" w="6447898">
                <a:moveTo>
                  <a:pt x="0" y="0"/>
                </a:moveTo>
                <a:lnTo>
                  <a:pt x="6447898" y="0"/>
                </a:lnTo>
                <a:lnTo>
                  <a:pt x="6447898" y="4359895"/>
                </a:lnTo>
                <a:lnTo>
                  <a:pt x="0" y="4359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707" t="-15968" r="-5957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786696" y="1188083"/>
            <a:ext cx="12810838" cy="194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b="true" sz="54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Hypothesis Development - Logistic Regression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86696" y="3482971"/>
            <a:ext cx="8041728" cy="4760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Hypothesis 4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H0: The variables of training fail to predict Performance_Level.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H1: The variable of training makes a significant contribution to Predicting Performance_Level.</a:t>
            </a:r>
          </a:p>
          <a:p>
            <a:pPr algn="l">
              <a:lnSpc>
                <a:spcPts val="3779"/>
              </a:lnSpc>
            </a:pPr>
            <a:r>
              <a:rPr lang="en-US" sz="2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 Predictors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Session_Duration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Distance_Covered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Technique_Score</a:t>
            </a:r>
          </a:p>
          <a:p>
            <a:pPr algn="l">
              <a:lnSpc>
                <a:spcPts val="3779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7E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1100" y="11811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0000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742715" y="1642302"/>
            <a:ext cx="466043" cy="46604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7EC5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446794" y="1642302"/>
            <a:ext cx="466043" cy="46604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332C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150874" y="1642302"/>
            <a:ext cx="466043" cy="46604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BA057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1085877" y="2948820"/>
            <a:ext cx="5064997" cy="5064997"/>
          </a:xfrm>
          <a:custGeom>
            <a:avLst/>
            <a:gdLst/>
            <a:ahLst/>
            <a:cxnLst/>
            <a:rect r="r" b="b" t="t" l="l"/>
            <a:pathLst>
              <a:path h="5064997" w="5064997">
                <a:moveTo>
                  <a:pt x="0" y="0"/>
                </a:moveTo>
                <a:lnTo>
                  <a:pt x="5064997" y="0"/>
                </a:lnTo>
                <a:lnTo>
                  <a:pt x="5064997" y="5064997"/>
                </a:lnTo>
                <a:lnTo>
                  <a:pt x="0" y="50649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693752" y="1732448"/>
            <a:ext cx="12810838" cy="974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b="true" sz="54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Model and Feature Summary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213173" y="3067683"/>
            <a:ext cx="8041728" cy="4760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Continuous performance results are explained by linear regression.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ANOVA makes comparisons between groups of performance.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Logistic regression is used to predict performance probability.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Selection of features is done based on:</a:t>
            </a:r>
          </a:p>
          <a:p>
            <a:pPr algn="l" marL="1165860" indent="-388620" lvl="2">
              <a:lnSpc>
                <a:spcPts val="3779"/>
              </a:lnSpc>
              <a:buFont typeface="Arial"/>
              <a:buChar char="⚬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Exploratory Data Analysis</a:t>
            </a:r>
          </a:p>
          <a:p>
            <a:pPr algn="l" marL="1165860" indent="-388620" lvl="2">
              <a:lnSpc>
                <a:spcPts val="3779"/>
              </a:lnSpc>
              <a:buFont typeface="Arial"/>
              <a:buChar char="⚬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Practical relevance</a:t>
            </a:r>
          </a:p>
          <a:p>
            <a:pPr algn="l" marL="1165860" indent="-388620" lvl="2">
              <a:lnSpc>
                <a:spcPts val="3779"/>
              </a:lnSpc>
              <a:buFont typeface="Arial"/>
              <a:buChar char="⚬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Statistical suitability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7E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1100" y="11811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0000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742715" y="1642302"/>
            <a:ext cx="466043" cy="46604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7EC5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446794" y="1642302"/>
            <a:ext cx="466043" cy="46604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332C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150874" y="1642302"/>
            <a:ext cx="466043" cy="46604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BA057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1085877" y="3134358"/>
            <a:ext cx="5064997" cy="5064997"/>
          </a:xfrm>
          <a:custGeom>
            <a:avLst/>
            <a:gdLst/>
            <a:ahLst/>
            <a:cxnLst/>
            <a:rect r="r" b="b" t="t" l="l"/>
            <a:pathLst>
              <a:path h="5064997" w="5064997">
                <a:moveTo>
                  <a:pt x="0" y="0"/>
                </a:moveTo>
                <a:lnTo>
                  <a:pt x="5064997" y="0"/>
                </a:lnTo>
                <a:lnTo>
                  <a:pt x="5064997" y="5064997"/>
                </a:lnTo>
                <a:lnTo>
                  <a:pt x="0" y="50649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693752" y="1732448"/>
            <a:ext cx="12810838" cy="974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b="true" sz="54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Conclusion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93752" y="3048633"/>
            <a:ext cx="8561148" cy="5461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7592" indent="-333796" lvl="1">
              <a:lnSpc>
                <a:spcPts val="4328"/>
              </a:lnSpc>
              <a:buFont typeface="Arial"/>
              <a:buChar char="•"/>
            </a:pPr>
            <a:r>
              <a:rPr lang="en-US" sz="309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Strong factors that have impacts on performance are training duration, workload, and technical skill.</a:t>
            </a:r>
          </a:p>
          <a:p>
            <a:pPr algn="l" marL="667592" indent="-333796" lvl="1">
              <a:lnSpc>
                <a:spcPts val="4328"/>
              </a:lnSpc>
              <a:buFont typeface="Arial"/>
              <a:buChar char="•"/>
            </a:pPr>
            <a:r>
              <a:rPr lang="en-US" sz="309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chosen models are in line with the research goals and data.</a:t>
            </a:r>
          </a:p>
          <a:p>
            <a:pPr algn="l" marL="667592" indent="-333796" lvl="1">
              <a:lnSpc>
                <a:spcPts val="4328"/>
              </a:lnSpc>
              <a:buFont typeface="Arial"/>
              <a:buChar char="•"/>
            </a:pPr>
            <a:r>
              <a:rPr lang="en-US" sz="309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right choice of the model is guaranteed to bring the correct, reliable, and significant results.</a:t>
            </a:r>
          </a:p>
          <a:p>
            <a:pPr algn="l" marL="667592" indent="-333796" lvl="1">
              <a:lnSpc>
                <a:spcPts val="4328"/>
              </a:lnSpc>
              <a:buFont typeface="Arial"/>
              <a:buChar char="•"/>
            </a:pPr>
            <a:r>
              <a:rPr lang="en-US" sz="309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method is beneficial in making effective decisions based on data when analysing sports performances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05292" y="1609382"/>
            <a:ext cx="19498584" cy="7068237"/>
          </a:xfrm>
          <a:custGeom>
            <a:avLst/>
            <a:gdLst/>
            <a:ahLst/>
            <a:cxnLst/>
            <a:rect r="r" b="b" t="t" l="l"/>
            <a:pathLst>
              <a:path h="7068237" w="19498584">
                <a:moveTo>
                  <a:pt x="0" y="0"/>
                </a:moveTo>
                <a:lnTo>
                  <a:pt x="19498584" y="0"/>
                </a:lnTo>
                <a:lnTo>
                  <a:pt x="19498584" y="7068236"/>
                </a:lnTo>
                <a:lnTo>
                  <a:pt x="0" y="70682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25252" y="3314441"/>
            <a:ext cx="7837495" cy="3547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2667"/>
              </a:lnSpc>
            </a:pPr>
            <a:r>
              <a:rPr lang="en-US" sz="15833">
                <a:solidFill>
                  <a:srgbClr val="000000"/>
                </a:solidFill>
                <a:latin typeface="Bryndan Write"/>
                <a:ea typeface="Bryndan Write"/>
                <a:cs typeface="Bryndan Write"/>
                <a:sym typeface="Bryndan Write"/>
              </a:rPr>
              <a:t>Thank you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1329077">
            <a:off x="10768867" y="1612101"/>
            <a:ext cx="1885747" cy="1296022"/>
          </a:xfrm>
          <a:custGeom>
            <a:avLst/>
            <a:gdLst/>
            <a:ahLst/>
            <a:cxnLst/>
            <a:rect r="r" b="b" t="t" l="l"/>
            <a:pathLst>
              <a:path h="1296022" w="1885747">
                <a:moveTo>
                  <a:pt x="0" y="0"/>
                </a:moveTo>
                <a:lnTo>
                  <a:pt x="1885747" y="0"/>
                </a:lnTo>
                <a:lnTo>
                  <a:pt x="1885747" y="1296023"/>
                </a:lnTo>
                <a:lnTo>
                  <a:pt x="0" y="12960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838892">
            <a:off x="2066547" y="1518683"/>
            <a:ext cx="1133066" cy="1067142"/>
          </a:xfrm>
          <a:custGeom>
            <a:avLst/>
            <a:gdLst/>
            <a:ahLst/>
            <a:cxnLst/>
            <a:rect r="r" b="b" t="t" l="l"/>
            <a:pathLst>
              <a:path h="1067142" w="1133066">
                <a:moveTo>
                  <a:pt x="0" y="0"/>
                </a:moveTo>
                <a:lnTo>
                  <a:pt x="1133066" y="0"/>
                </a:lnTo>
                <a:lnTo>
                  <a:pt x="1133066" y="1067142"/>
                </a:lnTo>
                <a:lnTo>
                  <a:pt x="0" y="1067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019434">
            <a:off x="11520167" y="5446176"/>
            <a:ext cx="1954152" cy="1240887"/>
          </a:xfrm>
          <a:custGeom>
            <a:avLst/>
            <a:gdLst/>
            <a:ahLst/>
            <a:cxnLst/>
            <a:rect r="r" b="b" t="t" l="l"/>
            <a:pathLst>
              <a:path h="1240887" w="1954152">
                <a:moveTo>
                  <a:pt x="0" y="0"/>
                </a:moveTo>
                <a:lnTo>
                  <a:pt x="1954153" y="0"/>
                </a:lnTo>
                <a:lnTo>
                  <a:pt x="1954153" y="1240887"/>
                </a:lnTo>
                <a:lnTo>
                  <a:pt x="0" y="12408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607957">
            <a:off x="4248176" y="2840141"/>
            <a:ext cx="1954152" cy="1240887"/>
          </a:xfrm>
          <a:custGeom>
            <a:avLst/>
            <a:gdLst/>
            <a:ahLst/>
            <a:cxnLst/>
            <a:rect r="r" b="b" t="t" l="l"/>
            <a:pathLst>
              <a:path h="1240887" w="1954152">
                <a:moveTo>
                  <a:pt x="0" y="0"/>
                </a:moveTo>
                <a:lnTo>
                  <a:pt x="1954153" y="0"/>
                </a:lnTo>
                <a:lnTo>
                  <a:pt x="1954153" y="1240887"/>
                </a:lnTo>
                <a:lnTo>
                  <a:pt x="0" y="12408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7E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1100" y="11811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0000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742715" y="1642302"/>
            <a:ext cx="466043" cy="46604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ADAB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446794" y="1642302"/>
            <a:ext cx="466043" cy="46604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D3E9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150874" y="1642302"/>
            <a:ext cx="466043" cy="46604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CA49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362092" y="3658809"/>
            <a:ext cx="2846005" cy="3097513"/>
          </a:xfrm>
          <a:custGeom>
            <a:avLst/>
            <a:gdLst/>
            <a:ahLst/>
            <a:cxnLst/>
            <a:rect r="r" b="b" t="t" l="l"/>
            <a:pathLst>
              <a:path h="3097513" w="2846005">
                <a:moveTo>
                  <a:pt x="0" y="0"/>
                </a:moveTo>
                <a:lnTo>
                  <a:pt x="2846006" y="0"/>
                </a:lnTo>
                <a:lnTo>
                  <a:pt x="2846006" y="3097513"/>
                </a:lnTo>
                <a:lnTo>
                  <a:pt x="0" y="30975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629974" y="3757606"/>
            <a:ext cx="2899919" cy="2899919"/>
          </a:xfrm>
          <a:custGeom>
            <a:avLst/>
            <a:gdLst/>
            <a:ahLst/>
            <a:cxnLst/>
            <a:rect r="r" b="b" t="t" l="l"/>
            <a:pathLst>
              <a:path h="2899919" w="2899919">
                <a:moveTo>
                  <a:pt x="0" y="0"/>
                </a:moveTo>
                <a:lnTo>
                  <a:pt x="2899920" y="0"/>
                </a:lnTo>
                <a:lnTo>
                  <a:pt x="2899920" y="2899920"/>
                </a:lnTo>
                <a:lnTo>
                  <a:pt x="0" y="28999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512666" y="3527593"/>
            <a:ext cx="3871229" cy="3871229"/>
          </a:xfrm>
          <a:custGeom>
            <a:avLst/>
            <a:gdLst/>
            <a:ahLst/>
            <a:cxnLst/>
            <a:rect r="r" b="b" t="t" l="l"/>
            <a:pathLst>
              <a:path h="3871229" w="3871229">
                <a:moveTo>
                  <a:pt x="0" y="0"/>
                </a:moveTo>
                <a:lnTo>
                  <a:pt x="3871229" y="0"/>
                </a:lnTo>
                <a:lnTo>
                  <a:pt x="3871229" y="3871229"/>
                </a:lnTo>
                <a:lnTo>
                  <a:pt x="0" y="38712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733056" y="1712838"/>
            <a:ext cx="10769849" cy="1489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b="true" sz="84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Objectives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89399" y="6947293"/>
            <a:ext cx="4591392" cy="1426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give reasons to why certain statistical models were chosen.</a:t>
            </a:r>
          </a:p>
          <a:p>
            <a:pPr algn="ctr">
              <a:lnSpc>
                <a:spcPts val="3780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6822284" y="6947293"/>
            <a:ext cx="4591392" cy="1903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To explain the application of data exploration to justify featured selection.</a:t>
            </a:r>
          </a:p>
          <a:p>
            <a:pPr algn="ctr">
              <a:lnSpc>
                <a:spcPts val="3780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2207209" y="6947293"/>
            <a:ext cx="4591392" cy="1903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To formulate research hypothesis in a clear manner with the help of the data.</a:t>
            </a:r>
          </a:p>
          <a:p>
            <a:pPr algn="ctr">
              <a:lnSpc>
                <a:spcPts val="37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7E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1100" y="11811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0000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742715" y="1642302"/>
            <a:ext cx="466043" cy="46604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ADAB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446794" y="1642302"/>
            <a:ext cx="466043" cy="46604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7EC5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150874" y="1642302"/>
            <a:ext cx="466043" cy="46604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CA49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1162074" y="2381182"/>
            <a:ext cx="5812328" cy="6563797"/>
          </a:xfrm>
          <a:custGeom>
            <a:avLst/>
            <a:gdLst/>
            <a:ahLst/>
            <a:cxnLst/>
            <a:rect r="r" b="b" t="t" l="l"/>
            <a:pathLst>
              <a:path h="6563797" w="5812328">
                <a:moveTo>
                  <a:pt x="0" y="0"/>
                </a:moveTo>
                <a:lnTo>
                  <a:pt x="5812328" y="0"/>
                </a:lnTo>
                <a:lnTo>
                  <a:pt x="5812328" y="6563797"/>
                </a:lnTo>
                <a:lnTo>
                  <a:pt x="0" y="65637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217" t="0" r="-20391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76376" y="1713398"/>
            <a:ext cx="9452452" cy="1173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36"/>
              </a:lnSpc>
              <a:spcBef>
                <a:spcPct val="0"/>
              </a:spcBef>
            </a:pPr>
            <a:r>
              <a:rPr lang="en-US" b="true" sz="6668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Problem Statement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421786" y="3295922"/>
            <a:ext cx="8740288" cy="2855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What is the problem?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athletes are subjected to various levels of training programmes in regard to duration, intensity and technical abilities.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Their performance levels vary depending on these characteristics of training.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421786" y="6456505"/>
            <a:ext cx="7839499" cy="237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Main Goal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find out what training aspects affect the performance of the athletes.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be able to interpret these relationships with the help of proper statistical models.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7E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1100" y="11811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0000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742715" y="1642302"/>
            <a:ext cx="466043" cy="46604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7EC5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446794" y="1642302"/>
            <a:ext cx="466043" cy="46604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332C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150874" y="1642302"/>
            <a:ext cx="466043" cy="46604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BA057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8515730" y="2735766"/>
            <a:ext cx="8743570" cy="5825403"/>
          </a:xfrm>
          <a:custGeom>
            <a:avLst/>
            <a:gdLst/>
            <a:ahLst/>
            <a:cxnLst/>
            <a:rect r="r" b="b" t="t" l="l"/>
            <a:pathLst>
              <a:path h="5825403" w="8743570">
                <a:moveTo>
                  <a:pt x="0" y="0"/>
                </a:moveTo>
                <a:lnTo>
                  <a:pt x="8743570" y="0"/>
                </a:lnTo>
                <a:lnTo>
                  <a:pt x="8743570" y="5825403"/>
                </a:lnTo>
                <a:lnTo>
                  <a:pt x="0" y="58254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565495" y="1470852"/>
            <a:ext cx="10828395" cy="1264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b="true" sz="72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Understanding the Dataset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139058" y="3067683"/>
            <a:ext cx="6632279" cy="618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Contents of the dataset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on sportsmen and their workouts.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Technical, physical, and performance related variables.</a:t>
            </a:r>
          </a:p>
          <a:p>
            <a:pPr algn="l">
              <a:lnSpc>
                <a:spcPts val="3779"/>
              </a:lnSpc>
            </a:pPr>
            <a:r>
              <a:rPr lang="en-US" sz="2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Examples of Variables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duration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Heart rate and speed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Distance covered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Scores of endurance and technique.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Level of performance (Low, Medium, and Higher)</a:t>
            </a:r>
          </a:p>
          <a:p>
            <a:pPr algn="l">
              <a:lnSpc>
                <a:spcPts val="3779"/>
              </a:lnSpc>
            </a:pPr>
          </a:p>
          <a:p>
            <a:pPr algn="l">
              <a:lnSpc>
                <a:spcPts val="37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7E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1100" y="11811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0000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742715" y="1642302"/>
            <a:ext cx="466043" cy="46604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7EC5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446794" y="1642302"/>
            <a:ext cx="466043" cy="46604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332C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150874" y="1642302"/>
            <a:ext cx="466043" cy="46604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BA057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9089784" y="2869309"/>
            <a:ext cx="8321916" cy="5428441"/>
          </a:xfrm>
          <a:custGeom>
            <a:avLst/>
            <a:gdLst/>
            <a:ahLst/>
            <a:cxnLst/>
            <a:rect r="r" b="b" t="t" l="l"/>
            <a:pathLst>
              <a:path h="5428441" w="8321916">
                <a:moveTo>
                  <a:pt x="0" y="0"/>
                </a:moveTo>
                <a:lnTo>
                  <a:pt x="8321916" y="0"/>
                </a:lnTo>
                <a:lnTo>
                  <a:pt x="8321916" y="5428441"/>
                </a:lnTo>
                <a:lnTo>
                  <a:pt x="0" y="54284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14" r="0" b="-42487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385652" y="1498745"/>
            <a:ext cx="12638319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Dependent and Independent Variables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46861" y="2498870"/>
            <a:ext cx="7657332" cy="7141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Dependent variables (Outcomes)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Endurance_Score (numeric): is a measure of stamina and level of performance.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Performance_Level (categorical): displays the performance type in general.</a:t>
            </a:r>
          </a:p>
          <a:p>
            <a:pPr algn="l">
              <a:lnSpc>
                <a:spcPts val="3779"/>
              </a:lnSpc>
            </a:pPr>
          </a:p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Independent Variables (Predictors)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Session_Duration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Distance_Covered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Speed_Avg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Technique_Score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HeartRate_Avg</a:t>
            </a:r>
          </a:p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These are the variables that explain differences in performance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7E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1100" y="11811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0000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742715" y="1642302"/>
            <a:ext cx="466043" cy="46604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7EC5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446794" y="1642302"/>
            <a:ext cx="466043" cy="46604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332C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150874" y="1642302"/>
            <a:ext cx="466043" cy="46604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BA057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0752623" y="2580197"/>
            <a:ext cx="5864294" cy="6356958"/>
          </a:xfrm>
          <a:custGeom>
            <a:avLst/>
            <a:gdLst/>
            <a:ahLst/>
            <a:cxnLst/>
            <a:rect r="r" b="b" t="t" l="l"/>
            <a:pathLst>
              <a:path h="6356958" w="5864294">
                <a:moveTo>
                  <a:pt x="0" y="0"/>
                </a:moveTo>
                <a:lnTo>
                  <a:pt x="5864294" y="0"/>
                </a:lnTo>
                <a:lnTo>
                  <a:pt x="586429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181100" y="1499427"/>
            <a:ext cx="12442396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80"/>
              </a:lnSpc>
              <a:spcBef>
                <a:spcPct val="0"/>
              </a:spcBef>
            </a:pPr>
            <a:r>
              <a:rPr lang="en-US" b="true" sz="62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Reason why Model selection Marters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86696" y="2768596"/>
            <a:ext cx="8041728" cy="5713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Statistical models are needed to solve various problems.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selection of the Box model that is not supposed to be the one can lead to wrongful or misleading outcomes.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selection depends on:</a:t>
            </a:r>
          </a:p>
          <a:p>
            <a:pPr algn="l" marL="1165860" indent="-388620" lvl="2">
              <a:lnSpc>
                <a:spcPts val="3779"/>
              </a:lnSpc>
              <a:buFont typeface="Arial"/>
              <a:buChar char="⚬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 of dependent variable</a:t>
            </a:r>
          </a:p>
          <a:p>
            <a:pPr algn="l" marL="1165860" indent="-388620" lvl="2">
              <a:lnSpc>
                <a:spcPts val="3779"/>
              </a:lnSpc>
              <a:buFont typeface="Arial"/>
              <a:buChar char="⚬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 objective</a:t>
            </a:r>
          </a:p>
          <a:p>
            <a:pPr algn="l" marL="1165860" indent="-388620" lvl="2">
              <a:lnSpc>
                <a:spcPts val="3779"/>
              </a:lnSpc>
              <a:buFont typeface="Arial"/>
              <a:buChar char="⚬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structure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Thus, various models are applied to several questions.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</a:p>
          <a:p>
            <a:pPr algn="l">
              <a:lnSpc>
                <a:spcPts val="37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7E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1100" y="11811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0000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742715" y="1642302"/>
            <a:ext cx="466043" cy="46604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7EC5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446794" y="1642302"/>
            <a:ext cx="466043" cy="46604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332C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150874" y="1642302"/>
            <a:ext cx="466043" cy="46604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BA057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0864197" y="3079058"/>
            <a:ext cx="5519699" cy="5543087"/>
          </a:xfrm>
          <a:custGeom>
            <a:avLst/>
            <a:gdLst/>
            <a:ahLst/>
            <a:cxnLst/>
            <a:rect r="r" b="b" t="t" l="l"/>
            <a:pathLst>
              <a:path h="5543087" w="5519699">
                <a:moveTo>
                  <a:pt x="0" y="0"/>
                </a:moveTo>
                <a:lnTo>
                  <a:pt x="5519698" y="0"/>
                </a:lnTo>
                <a:lnTo>
                  <a:pt x="5519698" y="5543087"/>
                </a:lnTo>
                <a:lnTo>
                  <a:pt x="0" y="55430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181100" y="1489902"/>
            <a:ext cx="13323490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Multiple Linear regression Model choice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86696" y="2768596"/>
            <a:ext cx="8041728" cy="6665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Why Linear Regression?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Endurance_Score is a continuous variable that is numeric.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Regression helps measure:</a:t>
            </a:r>
          </a:p>
          <a:p>
            <a:pPr algn="l" marL="1165860" indent="-388620" lvl="2">
              <a:lnSpc>
                <a:spcPts val="3779"/>
              </a:lnSpc>
              <a:buFont typeface="Arial"/>
              <a:buChar char="⚬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Relative magnitude of training influences on endurance.</a:t>
            </a:r>
          </a:p>
          <a:p>
            <a:pPr algn="l" marL="1165860" indent="-388620" lvl="2">
              <a:lnSpc>
                <a:spcPts val="3779"/>
              </a:lnSpc>
              <a:buFont typeface="Arial"/>
              <a:buChar char="⚬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nature of the relationship will be positive or negative.</a:t>
            </a:r>
          </a:p>
          <a:p>
            <a:pPr algn="l">
              <a:lnSpc>
                <a:spcPts val="3779"/>
              </a:lnSpc>
            </a:pPr>
            <a:r>
              <a:rPr lang="en-US" sz="2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Purpose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be able to anticipate endurance performance by training variables.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order to determine the most essential performance drivers.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7E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1100" y="11811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0000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742715" y="1642302"/>
            <a:ext cx="466043" cy="46604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7EC5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446794" y="1642302"/>
            <a:ext cx="466043" cy="46604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332C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150874" y="1642302"/>
            <a:ext cx="466043" cy="46604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BA057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0714787" y="2039895"/>
            <a:ext cx="5436087" cy="5808422"/>
          </a:xfrm>
          <a:custGeom>
            <a:avLst/>
            <a:gdLst/>
            <a:ahLst/>
            <a:cxnLst/>
            <a:rect r="r" b="b" t="t" l="l"/>
            <a:pathLst>
              <a:path h="5808422" w="5436087">
                <a:moveTo>
                  <a:pt x="0" y="0"/>
                </a:moveTo>
                <a:lnTo>
                  <a:pt x="5436087" y="0"/>
                </a:lnTo>
                <a:lnTo>
                  <a:pt x="5436087" y="5808422"/>
                </a:lnTo>
                <a:lnTo>
                  <a:pt x="0" y="58084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181100" y="1489902"/>
            <a:ext cx="12618640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ANOVA - Model Choice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86696" y="2768596"/>
            <a:ext cx="8041728" cy="428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Why ANOVA?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Performance_Level is a categorical variable.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ANOVA is used to compare the average time spent in training of performance groups.</a:t>
            </a:r>
          </a:p>
          <a:p>
            <a:pPr algn="l">
              <a:lnSpc>
                <a:spcPts val="3779"/>
              </a:lnSpc>
            </a:pPr>
            <a:r>
              <a:rPr lang="en-US" sz="2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Purpose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determine the levels of performance of athletes that train varying time periods.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determine statistically significant group difference.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7E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1100" y="11811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0000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742715" y="1642302"/>
            <a:ext cx="466043" cy="46604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7EC5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446794" y="1642302"/>
            <a:ext cx="466043" cy="46604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332C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150874" y="1642302"/>
            <a:ext cx="466043" cy="46604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BA057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1217696" y="2864887"/>
            <a:ext cx="5166199" cy="5091686"/>
          </a:xfrm>
          <a:custGeom>
            <a:avLst/>
            <a:gdLst/>
            <a:ahLst/>
            <a:cxnLst/>
            <a:rect r="r" b="b" t="t" l="l"/>
            <a:pathLst>
              <a:path h="5091686" w="5166199">
                <a:moveTo>
                  <a:pt x="0" y="0"/>
                </a:moveTo>
                <a:lnTo>
                  <a:pt x="5166199" y="0"/>
                </a:lnTo>
                <a:lnTo>
                  <a:pt x="5166199" y="5091686"/>
                </a:lnTo>
                <a:lnTo>
                  <a:pt x="0" y="50916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99999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181100" y="1489902"/>
            <a:ext cx="12618640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Logistic Regression-Model choice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875349" y="2967990"/>
            <a:ext cx="8041728" cy="428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Why Logistic Regression?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Performance_Level may be reduced to one or several categories (ex: High vs Low).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performance is predicted by logistic regression.</a:t>
            </a:r>
          </a:p>
          <a:p>
            <a:pPr algn="l">
              <a:lnSpc>
                <a:spcPts val="3779"/>
              </a:lnSpc>
            </a:pPr>
            <a:r>
              <a:rPr lang="en-US" sz="2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Purpose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categorize the athletes in terms of their training and skills.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aid in making decisions based on probability approximations.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DAHA1sMnEzA</dc:identifier>
  <dcterms:modified xsi:type="dcterms:W3CDTF">2011-08-01T06:04:30Z</dcterms:modified>
  <cp:revision>1</cp:revision>
  <dc:title>Reading and Writing</dc:title>
</cp:coreProperties>
</file>